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8" r:id="rId2"/>
    <p:sldId id="256" r:id="rId3"/>
    <p:sldId id="257" r:id="rId4"/>
    <p:sldId id="260" r:id="rId5"/>
    <p:sldId id="258" r:id="rId6"/>
    <p:sldId id="259" r:id="rId7"/>
    <p:sldId id="261" r:id="rId8"/>
    <p:sldId id="285" r:id="rId9"/>
    <p:sldId id="273" r:id="rId10"/>
    <p:sldId id="274" r:id="rId11"/>
    <p:sldId id="277" r:id="rId12"/>
    <p:sldId id="286" r:id="rId13"/>
    <p:sldId id="262" r:id="rId14"/>
    <p:sldId id="266" r:id="rId15"/>
    <p:sldId id="267" r:id="rId16"/>
    <p:sldId id="268" r:id="rId17"/>
    <p:sldId id="287" r:id="rId18"/>
    <p:sldId id="270" r:id="rId19"/>
    <p:sldId id="271" r:id="rId20"/>
    <p:sldId id="284" r:id="rId21"/>
    <p:sldId id="272" r:id="rId22"/>
    <p:sldId id="275" r:id="rId23"/>
    <p:sldId id="28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21" id="{746D544A-60C9-A240-8080-796CAADD4412}">
          <p14:sldIdLst>
            <p14:sldId id="288"/>
          </p14:sldIdLst>
        </p14:section>
        <p14:section name="Intro" id="{2DE96157-A194-B44D-A05A-D9EE8393F5AD}">
          <p14:sldIdLst>
            <p14:sldId id="256"/>
            <p14:sldId id="257"/>
          </p14:sldIdLst>
        </p14:section>
        <p14:section name="Basic Statistics" id="{ACB5857B-80E7-6C41-B0E9-166C290C8807}">
          <p14:sldIdLst>
            <p14:sldId id="260"/>
            <p14:sldId id="258"/>
            <p14:sldId id="259"/>
            <p14:sldId id="261"/>
          </p14:sldIdLst>
        </p14:section>
        <p14:section name="Data Types" id="{D8AD09DD-122B-8B46-8D28-13082C523EC4}">
          <p14:sldIdLst>
            <p14:sldId id="285"/>
            <p14:sldId id="273"/>
            <p14:sldId id="274"/>
            <p14:sldId id="277"/>
            <p14:sldId id="286"/>
            <p14:sldId id="262"/>
          </p14:sldIdLst>
        </p14:section>
        <p14:section name="Using Python" id="{A7896606-CFB2-0246-BE12-EBA31FAF91D9}">
          <p14:sldIdLst>
            <p14:sldId id="266"/>
            <p14:sldId id="267"/>
            <p14:sldId id="268"/>
          </p14:sldIdLst>
        </p14:section>
        <p14:section name="Data Structures" id="{68E65131-05D9-9844-B458-76750DE117D6}">
          <p14:sldIdLst>
            <p14:sldId id="287"/>
            <p14:sldId id="270"/>
            <p14:sldId id="271"/>
            <p14:sldId id="284"/>
            <p14:sldId id="272"/>
          </p14:sldIdLst>
        </p14:section>
        <p14:section name="Conclusion" id="{2F8AAD78-F945-184D-BF6B-551955506F8B}">
          <p14:sldIdLst>
            <p14:sldId id="275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2.gif>
</file>

<file path=ppt/media/image3.png>
</file>

<file path=ppt/media/image4.png>
</file>

<file path=ppt/media/image5.png>
</file>

<file path=ppt/media/image6.gif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13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85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57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70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5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8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192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073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62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23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83FAA-8DCB-CF4A-AA5F-E981DB5CFF12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7657EEF-E1C6-9249-BBCE-D153A6F422C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70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64244-9C35-70BC-D4EF-2BC7AD0A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(Start at :05)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E4D82-0891-776D-C5DB-9BA036D11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More setup and environment (hopefully last big chunk):</a:t>
            </a:r>
          </a:p>
          <a:p>
            <a:pPr lvl="1"/>
            <a:r>
              <a:rPr lang="en-US" dirty="0"/>
              <a:t>Pulls – remote/origin. </a:t>
            </a:r>
          </a:p>
          <a:p>
            <a:pPr lvl="1"/>
            <a:r>
              <a:rPr lang="en-US" dirty="0"/>
              <a:t>Environments. </a:t>
            </a:r>
          </a:p>
          <a:p>
            <a:pPr lvl="1"/>
            <a:r>
              <a:rPr lang="en-US" dirty="0"/>
              <a:t>Installing stuff in Python (</a:t>
            </a:r>
            <a:r>
              <a:rPr lang="en-US" dirty="0" err="1"/>
              <a:t>conda</a:t>
            </a:r>
            <a:r>
              <a:rPr lang="en-US" dirty="0"/>
              <a:t>, pip, magic commands, and you!)</a:t>
            </a:r>
          </a:p>
          <a:p>
            <a:r>
              <a:rPr lang="en-US" dirty="0"/>
              <a:t>Basics of stats:</a:t>
            </a:r>
          </a:p>
          <a:p>
            <a:pPr lvl="1"/>
            <a:r>
              <a:rPr lang="en-US" dirty="0"/>
              <a:t>Single variable descriptive statistics. </a:t>
            </a:r>
          </a:p>
          <a:p>
            <a:r>
              <a:rPr lang="en-US" dirty="0"/>
              <a:t>What this looks like in Python:</a:t>
            </a:r>
          </a:p>
          <a:p>
            <a:pPr lvl="1"/>
            <a:r>
              <a:rPr lang="en-US" dirty="0"/>
              <a:t>Load some data and do some stuff to it!</a:t>
            </a:r>
          </a:p>
          <a:p>
            <a:pPr lvl="1"/>
            <a:r>
              <a:rPr lang="en-US" dirty="0"/>
              <a:t>Actual programing! Yay!</a:t>
            </a:r>
          </a:p>
        </p:txBody>
      </p:sp>
    </p:spTree>
    <p:extLst>
      <p:ext uri="{BB962C8B-B14F-4D97-AF65-F5344CB8AC3E}">
        <p14:creationId xmlns:p14="http://schemas.microsoft.com/office/powerpoint/2010/main" val="3707006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9DE79-F6E8-4C40-987B-9111E583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Variable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5EA2-9F8C-1B47-BDA6-6789C0E17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 marL="457200" lvl="0" indent="-342900">
              <a:spcBef>
                <a:spcPts val="60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gender</a:t>
            </a:r>
            <a:r>
              <a:rPr lang="en-CA" sz="2400" dirty="0"/>
              <a:t>: </a:t>
            </a:r>
            <a:r>
              <a:rPr lang="en-CA" sz="2400" i="1" dirty="0"/>
              <a:t>categorical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sleep</a:t>
            </a:r>
            <a:r>
              <a:rPr lang="en-CA" sz="2400" dirty="0"/>
              <a:t>: </a:t>
            </a:r>
            <a:r>
              <a:rPr lang="en-CA" sz="2400" i="1" dirty="0"/>
              <a:t>numerical, continuous</a:t>
            </a:r>
            <a:endParaRPr lang="en-CA" sz="2400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bedtime</a:t>
            </a:r>
            <a:r>
              <a:rPr lang="en-CA" sz="2400" dirty="0"/>
              <a:t>: </a:t>
            </a:r>
            <a:r>
              <a:rPr lang="en-CA" sz="2400" i="1" dirty="0"/>
              <a:t>categorical, ordinal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countries</a:t>
            </a:r>
            <a:r>
              <a:rPr lang="en-CA" sz="2400" dirty="0"/>
              <a:t>:  </a:t>
            </a:r>
            <a:r>
              <a:rPr lang="en-CA" sz="2400" i="1" dirty="0"/>
              <a:t>numerical, discrete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CA" sz="2400" dirty="0">
                <a:solidFill>
                  <a:schemeClr val="accent1"/>
                </a:solidFill>
              </a:rPr>
              <a:t>dread</a:t>
            </a:r>
            <a:r>
              <a:rPr lang="en-CA" sz="2400" dirty="0"/>
              <a:t>: </a:t>
            </a:r>
            <a:r>
              <a:rPr lang="en-CA" sz="2400" i="1" dirty="0"/>
              <a:t>categorical, ordinal - could also be used as numerical</a:t>
            </a:r>
          </a:p>
        </p:txBody>
      </p:sp>
      <p:pic>
        <p:nvPicPr>
          <p:cNvPr id="4" name="Google Shape;121;p22">
            <a:extLst>
              <a:ext uri="{FF2B5EF4-FFF2-40B4-BE49-F238E27FC236}">
                <a16:creationId xmlns:a16="http://schemas.microsoft.com/office/drawing/2014/main" id="{AD1A3A51-92E1-FB48-8502-D8B2AAA1BDD7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094411" y="1847088"/>
            <a:ext cx="5911542" cy="21879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47708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6F2D-DA32-BAB3-C500-3584DDC0D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3C96-5F23-A713-648C-6FC522443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ategorical vs. Quantitative Variables: Definition + Examples">
            <a:extLst>
              <a:ext uri="{FF2B5EF4-FFF2-40B4-BE49-F238E27FC236}">
                <a16:creationId xmlns:a16="http://schemas.microsoft.com/office/drawing/2014/main" id="{2C2D6919-CA07-5629-962D-8EDFF3527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" y="927100"/>
            <a:ext cx="11023600" cy="50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56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27B7-A425-9373-D607-84A95AA4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50EB-CD12-70E6-9CA2-B57130D60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split between numerical and categorical is critical. </a:t>
            </a:r>
          </a:p>
          <a:p>
            <a:pPr lvl="1"/>
            <a:r>
              <a:rPr lang="en-US" dirty="0"/>
              <a:t>Predicting categorical vs numerical values when we get to ML is different. </a:t>
            </a:r>
          </a:p>
          <a:p>
            <a:pPr lvl="1"/>
            <a:r>
              <a:rPr lang="en-US" dirty="0"/>
              <a:t>How we analyze and process categorical vs numerical values is different. </a:t>
            </a:r>
          </a:p>
          <a:p>
            <a:r>
              <a:rPr lang="en-US" dirty="0"/>
              <a:t>We generally group things by categorical variables. </a:t>
            </a:r>
          </a:p>
          <a:p>
            <a:pPr lvl="1"/>
            <a:r>
              <a:rPr lang="en-US" dirty="0"/>
              <a:t>E.g. group all students who took IB courses in HS when looking at earnings. </a:t>
            </a:r>
          </a:p>
          <a:p>
            <a:r>
              <a:rPr lang="en-US" dirty="0"/>
              <a:t>We generally calculate things for numerical variables. </a:t>
            </a:r>
          </a:p>
          <a:p>
            <a:pPr lvl="1"/>
            <a:r>
              <a:rPr lang="en-US" dirty="0"/>
              <a:t>E.g. calculate the median of income for the IB group, compared to others. </a:t>
            </a:r>
          </a:p>
        </p:txBody>
      </p:sp>
    </p:spTree>
    <p:extLst>
      <p:ext uri="{BB962C8B-B14F-4D97-AF65-F5344CB8AC3E}">
        <p14:creationId xmlns:p14="http://schemas.microsoft.com/office/powerpoint/2010/main" val="536472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AC334-1D84-91BA-D4CB-59FD96D6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5F13C-3BF3-F63C-7C6B-D31B839AD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individual statistics are helping to build us up to looking at the distribution – a visual representation of the “shape” of the data’s distribution. </a:t>
            </a:r>
          </a:p>
        </p:txBody>
      </p:sp>
      <p:pic>
        <p:nvPicPr>
          <p:cNvPr id="1026" name="Picture 2" descr="Development of a novel scattered triangulation laser probe with six linear  charge-coupled devices (CCDs) - ScienceDirect">
            <a:extLst>
              <a:ext uri="{FF2B5EF4-FFF2-40B4-BE49-F238E27FC236}">
                <a16:creationId xmlns:a16="http://schemas.microsoft.com/office/drawing/2014/main" id="{AC5E2DA5-BA95-BAF3-8E3A-22EAB161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569" y="2968830"/>
            <a:ext cx="5992861" cy="377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307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2A0C15-144E-40A5-AF44-26B94AFF42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358" r="-1" b="1205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0BAFC-772F-460F-AA49-ADEBE8E91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779" y="802298"/>
            <a:ext cx="8637073" cy="2541431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6600" dirty="0"/>
              <a:t>Stats in Python</a:t>
            </a:r>
          </a:p>
        </p:txBody>
      </p:sp>
    </p:spTree>
    <p:extLst>
      <p:ext uri="{BB962C8B-B14F-4D97-AF65-F5344CB8AC3E}">
        <p14:creationId xmlns:p14="http://schemas.microsoft.com/office/powerpoint/2010/main" val="864410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B9673-4C8C-4F6E-9726-E824FD9F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Using Python for Stats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A3775-A2DF-42B9-9C3D-F7A9B37DF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Python includes several packages that make it easy and quick for us to do stats stuff. </a:t>
            </a:r>
          </a:p>
          <a:p>
            <a:r>
              <a:rPr lang="en-CA" dirty="0"/>
              <a:t>In general, we need to know what we want to do, and python will do all the actual work for us. </a:t>
            </a:r>
          </a:p>
          <a:p>
            <a:pPr lvl="1"/>
            <a:r>
              <a:rPr lang="en-CA" dirty="0"/>
              <a:t>Little to no hands on calculating of anything. </a:t>
            </a:r>
          </a:p>
          <a:p>
            <a:endParaRPr lang="en-CA" dirty="0"/>
          </a:p>
          <a:p>
            <a:r>
              <a:rPr lang="en-CA" dirty="0"/>
              <a:t>The work we do here can flow directly into the machine learning stuff you’ll do later on.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557598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C2E2C-CC08-48B5-AE03-C7CE362C2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in Python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626A5-C2C3-4E23-8FAB-DFECF7D4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Stats is all about data, so we first need to get data into Python. </a:t>
            </a:r>
          </a:p>
          <a:p>
            <a:r>
              <a:rPr lang="en-CA" dirty="0"/>
              <a:t>In programming, data is stored in something called a data structure.</a:t>
            </a:r>
          </a:p>
          <a:p>
            <a:pPr lvl="1"/>
            <a:r>
              <a:rPr lang="en-CA" dirty="0"/>
              <a:t>Data structures are ‘containers’ for data.</a:t>
            </a:r>
          </a:p>
          <a:p>
            <a:pPr lvl="1"/>
            <a:r>
              <a:rPr lang="en-CA" dirty="0"/>
              <a:t>Each data structure facilitates different ways to store, access, and manipulate data.</a:t>
            </a:r>
          </a:p>
          <a:p>
            <a:pPr lvl="1"/>
            <a:r>
              <a:rPr lang="en-CA" dirty="0"/>
              <a:t>Different structures are good for different things.</a:t>
            </a:r>
          </a:p>
          <a:p>
            <a:r>
              <a:rPr lang="en-CA" dirty="0"/>
              <a:t>Python has lots of data structures, and they can </a:t>
            </a:r>
            <a:r>
              <a:rPr lang="en-CA"/>
              <a:t>get confusing. </a:t>
            </a:r>
            <a:endParaRPr lang="en-CA" dirty="0"/>
          </a:p>
          <a:p>
            <a:r>
              <a:rPr lang="en-CA" dirty="0"/>
              <a:t>Make sure you pay attention to this part in the programming course!!!</a:t>
            </a:r>
          </a:p>
        </p:txBody>
      </p:sp>
    </p:spTree>
    <p:extLst>
      <p:ext uri="{BB962C8B-B14F-4D97-AF65-F5344CB8AC3E}">
        <p14:creationId xmlns:p14="http://schemas.microsoft.com/office/powerpoint/2010/main" val="1142475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68613-99C2-1EB0-FAB1-006E428AE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FD32-2134-94E9-B3A5-18F7031AF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the programming class you’ll learn details on Data Structures. </a:t>
            </a:r>
          </a:p>
          <a:p>
            <a:pPr lvl="1"/>
            <a:r>
              <a:rPr lang="en-US" dirty="0"/>
              <a:t>Data structures are variables that hold data. </a:t>
            </a:r>
          </a:p>
          <a:p>
            <a:r>
              <a:rPr lang="en-US" dirty="0"/>
              <a:t>We will usually use a </a:t>
            </a:r>
            <a:r>
              <a:rPr lang="en-US" dirty="0" err="1"/>
              <a:t>dataframe</a:t>
            </a:r>
            <a:r>
              <a:rPr lang="en-US" dirty="0"/>
              <a:t> as a data structure.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 are part of a package called Pandas. 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dataframe</a:t>
            </a:r>
            <a:r>
              <a:rPr lang="en-US" dirty="0"/>
              <a:t> is effectively a 2D table of data that looks exactly like a spreadsheet. </a:t>
            </a:r>
          </a:p>
          <a:p>
            <a:pPr lvl="1"/>
            <a:r>
              <a:rPr lang="en-US" dirty="0"/>
              <a:t>When we load a dataset we load it into a </a:t>
            </a:r>
            <a:r>
              <a:rPr lang="en-US" dirty="0" err="1"/>
              <a:t>dataframe</a:t>
            </a:r>
            <a:r>
              <a:rPr lang="en-US" dirty="0"/>
              <a:t>, then manipulate that </a:t>
            </a:r>
            <a:r>
              <a:rPr lang="en-US" dirty="0" err="1"/>
              <a:t>df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Each column is one variable that we have info for, each row is an instance. </a:t>
            </a:r>
          </a:p>
          <a:p>
            <a:r>
              <a:rPr lang="en-US" dirty="0"/>
              <a:t>There are lots of other data structures, some of which we’ll use.</a:t>
            </a:r>
          </a:p>
          <a:p>
            <a:pPr lvl="1"/>
            <a:r>
              <a:rPr lang="en-US" dirty="0"/>
              <a:t>Lists, series, dictionaries, tuples,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Each one holds data in a different “shape”, and is useful in different scenarios. </a:t>
            </a:r>
          </a:p>
        </p:txBody>
      </p:sp>
    </p:spTree>
    <p:extLst>
      <p:ext uri="{BB962C8B-B14F-4D97-AF65-F5344CB8AC3E}">
        <p14:creationId xmlns:p14="http://schemas.microsoft.com/office/powerpoint/2010/main" val="3551670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1467-1787-0148-8F2B-6439813A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and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C6701-9CAB-4344-A472-F4C6EF814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statistics, the Population is every instance of that item.</a:t>
            </a:r>
          </a:p>
          <a:p>
            <a:pPr lvl="1"/>
            <a:r>
              <a:rPr lang="en-US" dirty="0"/>
              <a:t>E.g. All people who attend NAIT. </a:t>
            </a:r>
          </a:p>
          <a:p>
            <a:r>
              <a:rPr lang="en-US" dirty="0"/>
              <a:t>A sample is a subset of the population.</a:t>
            </a:r>
          </a:p>
          <a:p>
            <a:pPr lvl="1"/>
            <a:r>
              <a:rPr lang="en-US" dirty="0"/>
              <a:t>E.g. People who responded to a school wide survey. </a:t>
            </a:r>
          </a:p>
          <a:p>
            <a:pPr lvl="1"/>
            <a:endParaRPr lang="en-US" dirty="0"/>
          </a:p>
          <a:p>
            <a:r>
              <a:rPr lang="en-US" dirty="0"/>
              <a:t>We usually have a sample of data.</a:t>
            </a:r>
          </a:p>
          <a:p>
            <a:r>
              <a:rPr lang="en-US" dirty="0"/>
              <a:t>Think: how does what is in the sample impact our calculations?</a:t>
            </a:r>
          </a:p>
        </p:txBody>
      </p:sp>
    </p:spTree>
    <p:extLst>
      <p:ext uri="{BB962C8B-B14F-4D97-AF65-F5344CB8AC3E}">
        <p14:creationId xmlns:p14="http://schemas.microsoft.com/office/powerpoint/2010/main" val="2415633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97F38-3F1F-4045-9D92-6E326CC8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1A3-ECD6-8349-8F9E-90C5B7FD2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3811"/>
          </a:xfrm>
        </p:spPr>
        <p:txBody>
          <a:bodyPr/>
          <a:lstStyle/>
          <a:p>
            <a:pPr marL="0" lvl="0" indent="0">
              <a:lnSpc>
                <a:spcPct val="115000"/>
              </a:lnSpc>
              <a:spcBef>
                <a:spcPts val="600"/>
              </a:spcBef>
              <a:buClr>
                <a:srgbClr val="000000"/>
              </a:buClr>
              <a:buSzPts val="1100"/>
              <a:buNone/>
            </a:pPr>
            <a:r>
              <a:rPr lang="en-CA" dirty="0"/>
              <a:t>A survey was conducted on students in an introductory statistics course. Below are a few of the questions on the survey, and the corresponding variables the data from the responses were stored in:</a:t>
            </a:r>
          </a:p>
          <a:p>
            <a:pPr marL="457200" lvl="0" indent="-368300">
              <a:lnSpc>
                <a:spcPct val="115000"/>
              </a:lnSpc>
              <a:spcBef>
                <a:spcPts val="600"/>
              </a:spcBef>
              <a:buSzPts val="2200"/>
              <a:buChar char="●"/>
            </a:pPr>
            <a:r>
              <a:rPr lang="en-CA" b="1" dirty="0"/>
              <a:t>gender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 err="1"/>
              <a:t>intro_extra</a:t>
            </a:r>
            <a:r>
              <a:rPr lang="en-CA" dirty="0"/>
              <a:t>: What is your gender?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sleep</a:t>
            </a:r>
            <a:r>
              <a:rPr lang="en-CA" dirty="0"/>
              <a:t>: How many hours do you sleep at night, on average?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bedtime</a:t>
            </a:r>
            <a:r>
              <a:rPr lang="en-CA" dirty="0"/>
              <a:t>: What time do you usually go to bed?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countries</a:t>
            </a:r>
            <a:r>
              <a:rPr lang="en-CA" dirty="0"/>
              <a:t>: How many countries have you visited?</a:t>
            </a:r>
          </a:p>
          <a:p>
            <a:pPr marL="457200" lvl="0" indent="-368300">
              <a:lnSpc>
                <a:spcPct val="115000"/>
              </a:lnSpc>
              <a:spcBef>
                <a:spcPts val="0"/>
              </a:spcBef>
              <a:buSzPts val="2200"/>
              <a:buChar char="●"/>
            </a:pPr>
            <a:r>
              <a:rPr lang="en-CA" b="1" dirty="0"/>
              <a:t>dread</a:t>
            </a:r>
            <a:r>
              <a:rPr lang="en-CA" dirty="0"/>
              <a:t>: On a scale of 1-5, how much do you dread being here?</a:t>
            </a:r>
          </a:p>
        </p:txBody>
      </p:sp>
    </p:spTree>
    <p:extLst>
      <p:ext uri="{BB962C8B-B14F-4D97-AF65-F5344CB8AC3E}">
        <p14:creationId xmlns:p14="http://schemas.microsoft.com/office/powerpoint/2010/main" val="1970343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Descriptive Stats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8A2C0-FE76-50D5-82E4-53A6319F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B9B1-83C5-96BA-7530-355099CFD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generally deal with 2D tables of data, often called a datasheet. </a:t>
            </a:r>
          </a:p>
          <a:p>
            <a:pPr lvl="1"/>
            <a:r>
              <a:rPr lang="en-US" dirty="0"/>
              <a:t>Each row is an example, or instance, of a thing. </a:t>
            </a:r>
          </a:p>
          <a:p>
            <a:pPr lvl="1"/>
            <a:r>
              <a:rPr lang="en-US" dirty="0"/>
              <a:t>Each column is an attribute, or variable, describing that thing. </a:t>
            </a:r>
          </a:p>
        </p:txBody>
      </p:sp>
      <p:pic>
        <p:nvPicPr>
          <p:cNvPr id="1026" name="Picture 2" descr="Data Sheet">
            <a:extLst>
              <a:ext uri="{FF2B5EF4-FFF2-40B4-BE49-F238E27FC236}">
                <a16:creationId xmlns:a16="http://schemas.microsoft.com/office/drawing/2014/main" id="{C5C45119-200C-A7D9-781C-46408A938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30" y="3253628"/>
            <a:ext cx="5556740" cy="360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52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D192-01DA-7847-A11A-44847979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BF62E-DEED-A948-8143-A98F21BAE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46;p11">
            <a:extLst>
              <a:ext uri="{FF2B5EF4-FFF2-40B4-BE49-F238E27FC236}">
                <a16:creationId xmlns:a16="http://schemas.microsoft.com/office/drawing/2014/main" id="{456DC295-B574-C946-8573-358F38C62F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7824" y="182129"/>
            <a:ext cx="11545629" cy="58713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462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AAF2-2EEB-894A-966F-FB0ADE066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Time to Program…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1275-6D2C-6248-9ACF-5E9A3C03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ow realistic are these 21 coders from movies and TV shows? - SD Times">
            <a:extLst>
              <a:ext uri="{FF2B5EF4-FFF2-40B4-BE49-F238E27FC236}">
                <a16:creationId xmlns:a16="http://schemas.microsoft.com/office/drawing/2014/main" id="{4C2DEB73-60BC-5249-8D22-F335A341B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919" y="1623407"/>
            <a:ext cx="8316161" cy="467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59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4D5F2-22C6-6EC8-809A-83B8928C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ThinkStats</a:t>
            </a:r>
            <a:r>
              <a:rPr lang="en-US" dirty="0"/>
              <a:t>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9DA19-EE5C-8274-8261-334EF8739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In our repository there are two files from the book author – </a:t>
            </a:r>
            <a:r>
              <a:rPr lang="en-US" dirty="0" err="1"/>
              <a:t>thinkstats</a:t>
            </a:r>
            <a:r>
              <a:rPr lang="en-US" dirty="0"/>
              <a:t> and </a:t>
            </a:r>
            <a:r>
              <a:rPr lang="en-US" dirty="0" err="1"/>
              <a:t>thinkplot</a:t>
            </a:r>
            <a:r>
              <a:rPr lang="en-US" dirty="0"/>
              <a:t>.</a:t>
            </a:r>
          </a:p>
          <a:p>
            <a:r>
              <a:rPr lang="en-US" dirty="0"/>
              <a:t>These are not ‘standard’ python, they are helpers that make some stuff easier. </a:t>
            </a:r>
          </a:p>
          <a:p>
            <a:pPr lvl="1"/>
            <a:r>
              <a:rPr lang="en-US" dirty="0"/>
              <a:t>They are basically a wrapper around some functions that make them easier for us. </a:t>
            </a:r>
          </a:p>
          <a:p>
            <a:pPr lvl="1"/>
            <a:r>
              <a:rPr lang="en-US" dirty="0"/>
              <a:t>If used, they must be in the same folder as your files. </a:t>
            </a:r>
          </a:p>
          <a:p>
            <a:r>
              <a:rPr lang="en-US" dirty="0"/>
              <a:t>Over time we’ll decrease use of these, especially for plotting. </a:t>
            </a:r>
          </a:p>
        </p:txBody>
      </p:sp>
    </p:spTree>
    <p:extLst>
      <p:ext uri="{BB962C8B-B14F-4D97-AF65-F5344CB8AC3E}">
        <p14:creationId xmlns:p14="http://schemas.microsoft.com/office/powerpoint/2010/main" val="907969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7F43B-9063-795F-A437-23E749AC9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Stats! Stats! Stats! Stats! Stats!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44235-FAC4-E5E9-6B51-9C8B376F0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The primary things that statistics gives us is a langue to describe data. </a:t>
            </a:r>
          </a:p>
          <a:p>
            <a:pPr lvl="1"/>
            <a:r>
              <a:rPr lang="en-US" dirty="0"/>
              <a:t>Descriptive statistics. </a:t>
            </a:r>
          </a:p>
          <a:p>
            <a:r>
              <a:rPr lang="en-US" dirty="0"/>
              <a:t>There are a few basic statistics that we’ve likely seen/used before. </a:t>
            </a:r>
          </a:p>
          <a:p>
            <a:r>
              <a:rPr lang="en-US" dirty="0"/>
              <a:t>These statistics allow us to describe one variable (feature) of data at a time. </a:t>
            </a:r>
          </a:p>
        </p:txBody>
      </p:sp>
      <p:pic>
        <p:nvPicPr>
          <p:cNvPr id="1026" name="Picture 2" descr="YARN | STATS STATS STATS STATS | LMFAO - Shots ft. Lil Jon | Video gifs by  quotes | bd7e89ad | 紗">
            <a:extLst>
              <a:ext uri="{FF2B5EF4-FFF2-40B4-BE49-F238E27FC236}">
                <a16:creationId xmlns:a16="http://schemas.microsoft.com/office/drawing/2014/main" id="{0BEB01B3-1E44-188B-86E0-0445BA355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411" y="2345916"/>
            <a:ext cx="6134424" cy="34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26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424F3-DA93-28F5-CC13-7C6A9AC90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B0446-5AEF-8D25-0E01-8226A8F71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– smallest value. </a:t>
            </a:r>
          </a:p>
          <a:p>
            <a:r>
              <a:rPr lang="en-US" dirty="0"/>
              <a:t>Maximum – largest value. </a:t>
            </a:r>
          </a:p>
          <a:p>
            <a:r>
              <a:rPr lang="en-US" dirty="0"/>
              <a:t>Range – distance between the minimum and the maximum values. </a:t>
            </a:r>
          </a:p>
          <a:p>
            <a:r>
              <a:rPr lang="en-US" dirty="0"/>
              <a:t>Count (N) – number of records in dataset. </a:t>
            </a:r>
          </a:p>
        </p:txBody>
      </p:sp>
    </p:spTree>
    <p:extLst>
      <p:ext uri="{BB962C8B-B14F-4D97-AF65-F5344CB8AC3E}">
        <p14:creationId xmlns:p14="http://schemas.microsoft.com/office/powerpoint/2010/main" val="296268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48842-51F9-A04C-3E51-4C188C16B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Average(s) – Measures of Central Tendency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D2115-BE1C-5258-5A41-CF00D104D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3 measures of average:</a:t>
            </a:r>
          </a:p>
          <a:p>
            <a:pPr lvl="1"/>
            <a:r>
              <a:rPr lang="en-US" dirty="0"/>
              <a:t>Mean – Add all values and divide by N. </a:t>
            </a:r>
          </a:p>
          <a:p>
            <a:pPr lvl="1"/>
            <a:r>
              <a:rPr lang="en-US" dirty="0"/>
              <a:t>Median – The value with 50% of other values above, and %50 below. </a:t>
            </a:r>
          </a:p>
          <a:p>
            <a:pPr lvl="1"/>
            <a:r>
              <a:rPr lang="en-US" dirty="0"/>
              <a:t>Mode – The most frequently occurring value. </a:t>
            </a:r>
          </a:p>
          <a:p>
            <a:r>
              <a:rPr lang="en-US" dirty="0"/>
              <a:t>“Average” normally means the mean, but we should be specific. </a:t>
            </a:r>
          </a:p>
          <a:p>
            <a:r>
              <a:rPr lang="en-US" dirty="0"/>
              <a:t>Median is very common is scenarios where there are outliers. </a:t>
            </a:r>
          </a:p>
          <a:p>
            <a:pPr lvl="1"/>
            <a:r>
              <a:rPr lang="en-US" dirty="0"/>
              <a:t>Why? </a:t>
            </a:r>
          </a:p>
        </p:txBody>
      </p:sp>
    </p:spTree>
    <p:extLst>
      <p:ext uri="{BB962C8B-B14F-4D97-AF65-F5344CB8AC3E}">
        <p14:creationId xmlns:p14="http://schemas.microsoft.com/office/powerpoint/2010/main" val="94087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6B756-EABC-9CE1-4AA2-61C567E96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Dispersion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76BAB-84A8-7528-2AC7-3623AA7EE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Measures of dispersion tell us how “spread out” the values are?</a:t>
            </a:r>
          </a:p>
          <a:p>
            <a:pPr lvl="1"/>
            <a:r>
              <a:rPr lang="en-US" dirty="0"/>
              <a:t>Are values tightly clustered or scattered over a wide area?</a:t>
            </a:r>
          </a:p>
          <a:p>
            <a:r>
              <a:rPr lang="en-US" dirty="0"/>
              <a:t>Variance – a measure of how “varied” the values are, i.e. are they clustered over a small range or distributed broadly. </a:t>
            </a:r>
          </a:p>
          <a:p>
            <a:r>
              <a:rPr lang="en-US" dirty="0"/>
              <a:t>Standard Deviation – the square root of variance. More commonly used for most analysis.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90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F392-43E9-740D-5CF5-652A71ED8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Variable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5AFE5-FCF2-8FD7-0933-B51A554BE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806"/>
          </a:xfrm>
        </p:spPr>
        <p:txBody>
          <a:bodyPr>
            <a:normAutofit/>
          </a:bodyPr>
          <a:lstStyle/>
          <a:p>
            <a:r>
              <a:rPr lang="en-US" dirty="0"/>
              <a:t>These simple stats help us describe data that we are dealing with. </a:t>
            </a:r>
          </a:p>
          <a:p>
            <a:r>
              <a:rPr lang="en-US" dirty="0"/>
              <a:t>When we look at distributions soon, knowing a distribution pattern and these basic statistics can allow us to describe our data very accurately with a small amount of info. </a:t>
            </a:r>
          </a:p>
          <a:p>
            <a:r>
              <a:rPr lang="en-US" dirty="0"/>
              <a:t>These are fundamental building blocks, we should be comfortable with each and what it means. </a:t>
            </a:r>
          </a:p>
          <a:p>
            <a:endParaRPr lang="en-US" dirty="0"/>
          </a:p>
          <a:p>
            <a:r>
              <a:rPr lang="en-US" dirty="0"/>
              <a:t>Note: each of these stats looks at one variable at a time, we haven’t looked at all at the relationships between them. </a:t>
            </a:r>
          </a:p>
        </p:txBody>
      </p:sp>
    </p:spTree>
    <p:extLst>
      <p:ext uri="{BB962C8B-B14F-4D97-AF65-F5344CB8AC3E}">
        <p14:creationId xmlns:p14="http://schemas.microsoft.com/office/powerpoint/2010/main" val="259208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0959-2D38-1D23-965B-80DEF112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Values In a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06CFD-149C-2DE8-B567-868556DFC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of these values is a certain type of value. </a:t>
            </a:r>
          </a:p>
          <a:p>
            <a:r>
              <a:rPr lang="en-US" dirty="0"/>
              <a:t>Some values are descriptors, like name or hair color. </a:t>
            </a:r>
          </a:p>
          <a:p>
            <a:r>
              <a:rPr lang="en-US" dirty="0"/>
              <a:t>Some values are measurements, like height or bank account balance. </a:t>
            </a:r>
          </a:p>
          <a:p>
            <a:endParaRPr lang="en-US" dirty="0"/>
          </a:p>
          <a:p>
            <a:r>
              <a:rPr lang="en-US" dirty="0"/>
              <a:t>We can break datatypes into a few divisions…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02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7E1C-8D43-F549-9EF8-138FC544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691A0-FFF6-3341-935D-0CD793D7F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Types of Data Diagram | Quizlet">
            <a:extLst>
              <a:ext uri="{FF2B5EF4-FFF2-40B4-BE49-F238E27FC236}">
                <a16:creationId xmlns:a16="http://schemas.microsoft.com/office/drawing/2014/main" id="{B763DD12-4546-E546-A6DE-B29D61351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9" y="-1"/>
            <a:ext cx="11033392" cy="8135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46695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{2C098A6B-0D6A-6740-AB07-6AAE29A34FE3}tf10001119</Template>
  <TotalTime>409</TotalTime>
  <Words>1193</Words>
  <Application>Microsoft Macintosh PowerPoint</Application>
  <PresentationFormat>Widescreen</PresentationFormat>
  <Paragraphs>115</Paragraphs>
  <Slides>23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Gill Sans MT</vt:lpstr>
      <vt:lpstr>Gallery</vt:lpstr>
      <vt:lpstr>Today (Start at :05)</vt:lpstr>
      <vt:lpstr>Basic Descriptive Stats</vt:lpstr>
      <vt:lpstr>Stats! Stats! Stats! Stats! Stats!</vt:lpstr>
      <vt:lpstr>Range</vt:lpstr>
      <vt:lpstr>Average(s) – Measures of Central Tendency</vt:lpstr>
      <vt:lpstr>Measures of Dispersion</vt:lpstr>
      <vt:lpstr>Single Variable Statistics</vt:lpstr>
      <vt:lpstr>Values In a Dataset</vt:lpstr>
      <vt:lpstr>PowerPoint Presentation</vt:lpstr>
      <vt:lpstr>Variable Types</vt:lpstr>
      <vt:lpstr>PowerPoint Presentation</vt:lpstr>
      <vt:lpstr>Data Types</vt:lpstr>
      <vt:lpstr>Distributions</vt:lpstr>
      <vt:lpstr>Stats in Python</vt:lpstr>
      <vt:lpstr>Using Python for Stats</vt:lpstr>
      <vt:lpstr>Data in Python</vt:lpstr>
      <vt:lpstr>Data Structures</vt:lpstr>
      <vt:lpstr>Population and Samples</vt:lpstr>
      <vt:lpstr>More Basics</vt:lpstr>
      <vt:lpstr>Data Format</vt:lpstr>
      <vt:lpstr>PowerPoint Presentation</vt:lpstr>
      <vt:lpstr>Ok, Time to Program…</vt:lpstr>
      <vt:lpstr>ThinkStats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Akeem Semper</dc:creator>
  <cp:lastModifiedBy>Akeem Semper</cp:lastModifiedBy>
  <cp:revision>9</cp:revision>
  <dcterms:created xsi:type="dcterms:W3CDTF">2022-05-19T17:50:51Z</dcterms:created>
  <dcterms:modified xsi:type="dcterms:W3CDTF">2025-08-20T18:21:02Z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2025-08-20T18:21:02Z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11489d7c-cc62-44ac-a98f-fdf16dbc57af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